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2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1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89E665-313E-4344-902A-7756EB6540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1C0724F-08EA-4489-9C7B-6EA713AE1F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5C3A3BB-B752-4229-B90B-5CF2D7AA5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211D-8FAA-49A4-A1AA-4E0A3B23E2A8}" type="datetimeFigureOut">
              <a:rPr lang="cs-CZ" smtClean="0"/>
              <a:t>27.04.2026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5C16781-349E-401D-9D48-73BC0DF92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50B2022-6469-4D85-BD27-F0F89DABD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E89B-1D64-47C8-90C2-BAEBEC3382F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929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813EC5-4F3F-476F-B484-3E7686E51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FAB141B-58A5-4E35-BF63-F03EA27AD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8056A8B-0813-4FDB-A7C4-BD2F77AED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211D-8FAA-49A4-A1AA-4E0A3B23E2A8}" type="datetimeFigureOut">
              <a:rPr lang="cs-CZ" smtClean="0"/>
              <a:t>27.04.2026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CACDD8E-1D46-4C39-8A43-BEC5A1AE5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F79D378-276C-48F0-8053-8B43E58D0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E89B-1D64-47C8-90C2-BAEBEC3382F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40899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783E811-ADB2-47E9-935E-54D8E2443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064F2FB-C0CC-4F0F-8EA9-7F24B8353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8A66189-C736-4B41-A1B0-2A3099CCC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211D-8FAA-49A4-A1AA-4E0A3B23E2A8}" type="datetimeFigureOut">
              <a:rPr lang="cs-CZ" smtClean="0"/>
              <a:t>27.04.2026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1A0DB8D-EE81-49AB-B06F-49CD3E856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5F7F372-B617-4D66-AE57-F4A8ABDCF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E89B-1D64-47C8-90C2-BAEBEC3382F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19857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DBE0CA2-99A5-4750-B1C5-8EB7D759F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86CB7DF-4BFB-4A4D-9AE7-502703D1DB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28E5E4A-B637-4E11-AE85-EF002C91C9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2EAC018-6C37-498A-BA39-4EF941093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211D-8FAA-49A4-A1AA-4E0A3B23E2A8}" type="datetimeFigureOut">
              <a:rPr lang="cs-CZ" smtClean="0"/>
              <a:t>27.04.2026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C1CDEC3-2BCE-417A-8119-A7F7DCAF7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A2215C7-919B-4CC0-933A-DB621F6DC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E89B-1D64-47C8-90C2-BAEBEC3382F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47872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35B341D-901F-43E0-B6A0-2B9DDAF14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8AA8736-4EE8-48F2-B33D-615C75BEA4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EDC0C5C-DCDF-4049-811E-511D8DB98F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37D783AF-3281-4089-8A27-7AF1FF9DEF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BDDEA813-1598-45BD-8AFE-16530BC28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5057EF29-7809-4F50-863A-D9AA9162D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211D-8FAA-49A4-A1AA-4E0A3B23E2A8}" type="datetimeFigureOut">
              <a:rPr lang="cs-CZ" smtClean="0"/>
              <a:t>27.04.2026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96156357-5031-4262-B47D-508123002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EDB80242-A56D-488A-94E6-74A67F115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E89B-1D64-47C8-90C2-BAEBEC3382F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11284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C0DEAF5-C2E0-4816-A60A-E3516FF7D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0D20FB73-B5BD-49CB-9CDE-3EFDC7024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211D-8FAA-49A4-A1AA-4E0A3B23E2A8}" type="datetimeFigureOut">
              <a:rPr lang="cs-CZ" smtClean="0"/>
              <a:t>27.04.2026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662EE9F4-5934-4455-AE40-328AB0E41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9B02015F-2642-4F4B-B608-9CA26B274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E89B-1D64-47C8-90C2-BAEBEC3382F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5115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BB677D68-A540-4A4A-82B2-4A9430B14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211D-8FAA-49A4-A1AA-4E0A3B23E2A8}" type="datetimeFigureOut">
              <a:rPr lang="cs-CZ" smtClean="0"/>
              <a:t>27.04.2026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81B723C-16C3-46A8-A845-464781C72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01C7E21-4664-4589-9A4E-79EEDF06B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E89B-1D64-47C8-90C2-BAEBEC3382F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44559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0E49CE0-7E6C-481A-9958-DE1626EBC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963B907-4504-428F-9B3F-22FA506508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C86AB52-F844-46FA-9568-CE5C2EA7D5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38743EE-EDC1-4800-8635-876B35D29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211D-8FAA-49A4-A1AA-4E0A3B23E2A8}" type="datetimeFigureOut">
              <a:rPr lang="cs-CZ" smtClean="0"/>
              <a:t>27.04.2026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C414BBA-F21D-45F7-A352-D6A73B2C1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70B773E-0E90-497D-875C-F92C8F79A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E89B-1D64-47C8-90C2-BAEBEC3382F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45453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3DFA50-6F72-46D6-B6D6-58DAC7D39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7233E2EC-19AF-4F30-91CE-87D5D46B03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ABBE8C6-7DC1-4AE1-A6F5-5BED825F0D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93E847D-1658-4998-B5FB-833D5B1B9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211D-8FAA-49A4-A1AA-4E0A3B23E2A8}" type="datetimeFigureOut">
              <a:rPr lang="cs-CZ" smtClean="0"/>
              <a:t>27.04.2026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B7B13D6-5591-475B-B89E-A553B5CB8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B2EDAFA-A110-40F0-AF73-471D623EA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E89B-1D64-47C8-90C2-BAEBEC3382F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490763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C173647-23AA-477D-9FDF-9F158EDBD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3C50B331-0C05-40C1-B4FF-077A101970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D47486E-ABF2-4DA3-9EC8-B76B3B1B6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211D-8FAA-49A4-A1AA-4E0A3B23E2A8}" type="datetimeFigureOut">
              <a:rPr lang="cs-CZ" smtClean="0"/>
              <a:t>27.04.2026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5C24D70-71DF-4A21-88AD-73C70C67B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C1AD9F9-9AE4-40E7-9D99-EC766827B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E89B-1D64-47C8-90C2-BAEBEC3382F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519866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4B7FB1CB-F07E-4510-ADFA-3DC1D48E11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D76EFE1D-B6CA-4962-A228-02D915DE2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B7EED95-AC83-4AEA-A6C0-0707D7A47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211D-8FAA-49A4-A1AA-4E0A3B23E2A8}" type="datetimeFigureOut">
              <a:rPr lang="cs-CZ" smtClean="0"/>
              <a:t>27.04.2026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A6F2764-B8EE-4932-8F10-AD5CDC732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7F9AB2A-D373-4173-8D91-CBB73321B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E89B-1D64-47C8-90C2-BAEBEC3382F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49653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99A8C3F5-502A-4355-B810-8C2B3BF3B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6571E03-EE77-4874-BA5E-27F96DCF3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A751DBF-0721-4AAC-89C6-35933FD515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F211D-8FAA-49A4-A1AA-4E0A3B23E2A8}" type="datetimeFigureOut">
              <a:rPr lang="cs-CZ" smtClean="0"/>
              <a:t>27.04.2026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9B12C2B-1E6E-40C6-B700-A3EE7DD5F9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6493CA8-02E7-4412-86FC-95E8F019EC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BE89B-1D64-47C8-90C2-BAEBEC3382F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3692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28.jpeg"/><Relationship Id="rId7" Type="http://schemas.openxmlformats.org/officeDocument/2006/relationships/image" Target="../media/image32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5" Type="http://schemas.openxmlformats.org/officeDocument/2006/relationships/image" Target="../media/image37.jpeg"/><Relationship Id="rId4" Type="http://schemas.openxmlformats.org/officeDocument/2006/relationships/image" Target="../media/image3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g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g"/><Relationship Id="rId4" Type="http://schemas.openxmlformats.org/officeDocument/2006/relationships/image" Target="../media/image4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g"/><Relationship Id="rId4" Type="http://schemas.openxmlformats.org/officeDocument/2006/relationships/image" Target="../media/image5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g"/><Relationship Id="rId5" Type="http://schemas.openxmlformats.org/officeDocument/2006/relationships/image" Target="../media/image59.jpeg"/><Relationship Id="rId4" Type="http://schemas.openxmlformats.org/officeDocument/2006/relationships/image" Target="../media/image5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7" Type="http://schemas.openxmlformats.org/officeDocument/2006/relationships/image" Target="../media/image67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g"/><Relationship Id="rId5" Type="http://schemas.openxmlformats.org/officeDocument/2006/relationships/image" Target="../media/image65.jpeg"/><Relationship Id="rId4" Type="http://schemas.openxmlformats.org/officeDocument/2006/relationships/image" Target="../media/image6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7" Type="http://schemas.openxmlformats.org/officeDocument/2006/relationships/image" Target="../media/image73.jp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g"/><Relationship Id="rId5" Type="http://schemas.openxmlformats.org/officeDocument/2006/relationships/image" Target="../media/image71.jpg"/><Relationship Id="rId4" Type="http://schemas.openxmlformats.org/officeDocument/2006/relationships/image" Target="../media/image7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7" Type="http://schemas.openxmlformats.org/officeDocument/2006/relationships/image" Target="../media/image79.jpe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eg"/><Relationship Id="rId5" Type="http://schemas.openxmlformats.org/officeDocument/2006/relationships/image" Target="../media/image77.jpg"/><Relationship Id="rId4" Type="http://schemas.openxmlformats.org/officeDocument/2006/relationships/image" Target="../media/image7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71AF081-F480-4023-BD67-9D6E4E4103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1661"/>
            <a:ext cx="9144000" cy="1024340"/>
          </a:xfrm>
        </p:spPr>
        <p:txBody>
          <a:bodyPr/>
          <a:lstStyle/>
          <a:p>
            <a:r>
              <a:rPr lang="cs-CZ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Představení naší školy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DE1CBDD-4BB0-4B0E-B837-0A72D994FA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67D8989-5FE7-4F56-B66F-F9D3CF8F1B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276001"/>
            <a:ext cx="8912180" cy="5006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5257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2000">
        <p159:morph option="byObject"/>
      </p:transition>
    </mc:Choice>
    <mc:Fallback xmlns="">
      <p:transition spd="slow" advClick="0" advTm="2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2FDFB1-4E84-4CEF-8F68-D4DD152D8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Hlavní budova s ředitelstvím je v Podmostní ulici v centru města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6C36083E-025F-40BF-8AA1-AD38B16CB3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861" y="1812746"/>
            <a:ext cx="8724277" cy="4351338"/>
          </a:xfrm>
        </p:spPr>
      </p:pic>
    </p:spTree>
    <p:extLst>
      <p:ext uri="{BB962C8B-B14F-4D97-AF65-F5344CB8AC3E}">
        <p14:creationId xmlns:p14="http://schemas.microsoft.com/office/powerpoint/2010/main" val="19403405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3000">
        <p159:morph option="byObject"/>
      </p:transition>
    </mc:Choice>
    <mc:Fallback xmlns="">
      <p:transition spd="slow" advClick="0" advTm="3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2596F1A-CF1F-4849-BCAC-69673BE8A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Odloučené pracoviště je v Tachovské 19 v Bolevci u konečné tramvaje č.1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7458D94D-636E-4AE2-B0AC-281097A412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287" y="1825625"/>
            <a:ext cx="7392473" cy="4351338"/>
          </a:xfrm>
        </p:spPr>
      </p:pic>
    </p:spTree>
    <p:extLst>
      <p:ext uri="{BB962C8B-B14F-4D97-AF65-F5344CB8AC3E}">
        <p14:creationId xmlns:p14="http://schemas.microsoft.com/office/powerpoint/2010/main" val="2310900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3000">
        <p159:morph option="byObject"/>
      </p:transition>
    </mc:Choice>
    <mc:Fallback xmlns="">
      <p:transition spd="slow" advClick="0" advTm="3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A3EC1B-4296-4253-A04E-E4453402C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629523"/>
            <a:ext cx="10515600" cy="1325563"/>
          </a:xfrm>
        </p:spPr>
        <p:txBody>
          <a:bodyPr/>
          <a:lstStyle/>
          <a:p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 Podmostní máme vlastní školní jídelnu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30A0D3EC-EDD3-4F89-AEBF-E7F05859F9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908" y="2459864"/>
            <a:ext cx="5005188" cy="3768613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F9643DC6-7341-49C3-A1E9-E9A78C805D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2068" y="2446741"/>
            <a:ext cx="5421732" cy="3794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2840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3000">
        <p159:morph option="byObject"/>
      </p:transition>
    </mc:Choice>
    <mc:Fallback xmlns="">
      <p:transition spd="slow" advClick="0" advTm="3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AA6A3E-6AB2-4776-BBF5-D2E6EBCFF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Historická budova prošla celkovou rekonstrukcí v roce 2021-2023</a:t>
            </a:r>
          </a:p>
        </p:txBody>
      </p:sp>
      <p:pic>
        <p:nvPicPr>
          <p:cNvPr id="13" name="Zástupný obsah 12">
            <a:extLst>
              <a:ext uri="{FF2B5EF4-FFF2-40B4-BE49-F238E27FC236}">
                <a16:creationId xmlns:a16="http://schemas.microsoft.com/office/drawing/2014/main" id="{566A7E3E-3C7C-4719-8170-B9FDDF0567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985" y="1690689"/>
            <a:ext cx="4373451" cy="2460066"/>
          </a:xfr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8FB5668E-D536-476F-A46B-2B53D678F2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348" y="1690689"/>
            <a:ext cx="4373451" cy="2460066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34043B99-BEE1-40BB-BEE0-D094E66F71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985" y="4275786"/>
            <a:ext cx="4373451" cy="2460066"/>
          </a:xfrm>
          <a:prstGeom prst="rect">
            <a:avLst/>
          </a:prstGeom>
        </p:spPr>
      </p:pic>
      <p:pic>
        <p:nvPicPr>
          <p:cNvPr id="23" name="Obrázek 22">
            <a:extLst>
              <a:ext uri="{FF2B5EF4-FFF2-40B4-BE49-F238E27FC236}">
                <a16:creationId xmlns:a16="http://schemas.microsoft.com/office/drawing/2014/main" id="{18695B51-F14B-4881-B37C-DB4106B127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348" y="4275787"/>
            <a:ext cx="4373451" cy="245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6064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4000">
        <p159:morph option="byObject"/>
      </p:transition>
    </mc:Choice>
    <mc:Fallback xmlns="">
      <p:transition spd="slow" advClick="0" advTm="4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E55ABD-B6C5-4556-A5C9-BA33E8131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Jsme školou zřizovanou podle §16 odst. 9 školského zákona. Vzděláváme žáky s lehkým mentálním postižením a máme i program pro žáky se středně těžkým mentálním postižením </a:t>
            </a:r>
            <a:r>
              <a:rPr lang="cs-CZ" sz="3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I.díl</a:t>
            </a:r>
            <a:r>
              <a:rPr lang="cs-CZ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1A1BA511-802E-4F97-936F-01C3727008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856" y="1571409"/>
            <a:ext cx="4147543" cy="3110658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6226BA67-AF6B-4485-88E2-053D608192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0" b="13210"/>
          <a:stretch/>
        </p:blipFill>
        <p:spPr>
          <a:xfrm>
            <a:off x="6096000" y="1571409"/>
            <a:ext cx="4540827" cy="3132667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BA88E0C6-8EFA-4DBB-B975-6724703344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854" y="4800601"/>
            <a:ext cx="3639545" cy="1981200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67CA1E4A-E13D-4BEB-A942-19CBF7FF7E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4800601"/>
            <a:ext cx="3132667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0550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D3C477-97E1-492B-9544-FF23332FD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Pracoviště Podmostní 1 je skvěle dostupné pro žáky z centra města.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0B80FCC4-B587-4CEF-9245-BB978AB1C7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449" y="1631422"/>
            <a:ext cx="3263503" cy="4351338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D2F72D49-5DCB-4131-A590-8755AB0C73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4283" y="2175339"/>
            <a:ext cx="4351338" cy="3263504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9E848EF5-A8D3-4ABE-B6DE-13226E9C73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546381" y="2175338"/>
            <a:ext cx="4351336" cy="3263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2546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650C84-3BC3-49FB-9813-5819395F6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Pracoviště Tachovská 19 využívají i žáci z Plzně severu, kteří oceňují dopravní dostupnost.</a:t>
            </a:r>
          </a:p>
        </p:txBody>
      </p:sp>
      <p:pic>
        <p:nvPicPr>
          <p:cNvPr id="9" name="Zástupný obsah 8">
            <a:extLst>
              <a:ext uri="{FF2B5EF4-FFF2-40B4-BE49-F238E27FC236}">
                <a16:creationId xmlns:a16="http://schemas.microsoft.com/office/drawing/2014/main" id="{49CEE909-0D9B-47CD-B80A-031B28C541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33" y="1738310"/>
            <a:ext cx="3164312" cy="3381375"/>
          </a:xfr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C003768E-712E-411C-B414-4572852DDB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866" y="1738310"/>
            <a:ext cx="4508500" cy="3381375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791DDB1B-F480-44DF-8EDA-E8B1C38C78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786" y="1738310"/>
            <a:ext cx="2999213" cy="338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0919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705408-7575-4041-8B48-0037D9E2D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 žáky jsme více než jen škola, jsme místem bezpečí, podpory a zážitků, které jsou často nedostupné.</a:t>
            </a:r>
          </a:p>
        </p:txBody>
      </p:sp>
      <p:pic>
        <p:nvPicPr>
          <p:cNvPr id="7" name="Zástupný obsah 6">
            <a:extLst>
              <a:ext uri="{FF2B5EF4-FFF2-40B4-BE49-F238E27FC236}">
                <a16:creationId xmlns:a16="http://schemas.microsoft.com/office/drawing/2014/main" id="{84500F68-F155-48F5-A81C-7717779597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20" y="1918758"/>
            <a:ext cx="5287107" cy="3652309"/>
          </a:xfr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04686CED-26B1-4906-BCBD-F189513076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5534" y="1918758"/>
            <a:ext cx="4708266" cy="3790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4538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E734BF-8D0C-420B-BC54-0147D0841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118" y="365125"/>
            <a:ext cx="2494758" cy="3360208"/>
          </a:xfrm>
        </p:spPr>
        <p:txBody>
          <a:bodyPr/>
          <a:lstStyle/>
          <a:p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 dětmi</a:t>
            </a:r>
            <a:b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Vaříme</a:t>
            </a:r>
            <a:b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cs-CZ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eestyle Script" panose="030804020302050B0404" pitchFamily="66" charset="0"/>
            </a:endParaRP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708DAF24-75F5-4228-9422-CCACB3C340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24138" y="684875"/>
            <a:ext cx="4352925" cy="3264693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CE2AB916-0333-4E72-95EE-68AD4CFD14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72099" y="999067"/>
            <a:ext cx="4250267" cy="318770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E267AEBF-20A6-4BB9-B1FF-DEB3EBBA24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825836" y="657225"/>
            <a:ext cx="3429000" cy="2571750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91A0E39D-BBC2-40F5-A92F-4A4025BEC5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6" y="3836723"/>
            <a:ext cx="3840690" cy="2880518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7A0A6858-F86B-4D49-A13C-DDB5F3E1520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57"/>
          <a:stretch/>
        </p:blipFill>
        <p:spPr>
          <a:xfrm>
            <a:off x="9321334" y="3836723"/>
            <a:ext cx="2438004" cy="2738439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ACE5554B-8365-4A24-BFA4-02CBF40D15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468" y="4429125"/>
            <a:ext cx="4182533" cy="235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4368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C0F9D0-256F-4CF4-ABD9-A9B3AF6B6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119593"/>
            <a:ext cx="3073400" cy="811741"/>
          </a:xfrm>
        </p:spPr>
        <p:txBody>
          <a:bodyPr/>
          <a:lstStyle/>
          <a:p>
            <a:r>
              <a:rPr lang="cs-CZ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Sportujeme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FF8AA510-E09B-4917-A874-CF4C1E9877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2" y="931334"/>
            <a:ext cx="2861732" cy="3815643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89E58FD7-6E73-4B1A-A30B-37F5D0224A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067" y="3792007"/>
            <a:ext cx="3928533" cy="294640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E46528A2-7725-49EE-90C7-F17908437C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915" y="389466"/>
            <a:ext cx="2724150" cy="3632200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D01D0B72-2511-4FAC-8680-67F78956B3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016" y="3792007"/>
            <a:ext cx="2123280" cy="2830709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9E1B439D-4E39-4112-A0C1-48471EA635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656" y="389465"/>
            <a:ext cx="2635250" cy="3513667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6398014D-A8A3-4698-ADDB-C026E9540B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0933" y="3676315"/>
            <a:ext cx="3928534" cy="2946401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76B24C4B-FA5E-4F8C-8E86-5FEE6100A6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7075" y="389465"/>
            <a:ext cx="2724151" cy="363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8312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47E273-C092-4EE6-A47F-A89A63C67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658533" cy="1325563"/>
          </a:xfrm>
        </p:spPr>
        <p:txBody>
          <a:bodyPr/>
          <a:lstStyle/>
          <a:p>
            <a:r>
              <a:rPr lang="cs-CZ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Plaveme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4DE7EF6E-CA65-414D-B3D6-BBA166C055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71" y="1376891"/>
            <a:ext cx="3402189" cy="2551642"/>
          </a:xfr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7E601B34-0011-4EF1-B895-02921BCB57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20" y="3551506"/>
            <a:ext cx="2658533" cy="3154093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78C754D7-7514-4152-ADFA-499E4B6F4D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313" y="152401"/>
            <a:ext cx="5308600" cy="3981450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AEC503B3-A97C-4465-983E-C985112304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3238" y="2463799"/>
            <a:ext cx="3181350" cy="4241800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3FA7E57A-38E1-4004-A28F-D3FCF6F114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123" y="3663327"/>
            <a:ext cx="4056362" cy="3042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2735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8FACFAC-3233-46DE-9E63-93D039B7C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" y="18255"/>
            <a:ext cx="4749800" cy="1325563"/>
          </a:xfrm>
        </p:spPr>
        <p:txBody>
          <a:bodyPr/>
          <a:lstStyle/>
          <a:p>
            <a:r>
              <a:rPr lang="cs-CZ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Zkoušíme nové věci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F0637BF8-A5A1-4DF7-B587-5B8819D351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15" y="995892"/>
            <a:ext cx="2536031" cy="3381375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028087EC-1155-43F9-BE6F-0FD5EB72AF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214" y="3476625"/>
            <a:ext cx="2413000" cy="3217333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B81ACB05-E953-499D-86C1-961287B4DB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01532" y="1352998"/>
            <a:ext cx="2856840" cy="2142630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4CD3468C-456D-44AA-8CD2-0C144EB17A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906" y="3606800"/>
            <a:ext cx="2315368" cy="3087158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7C028A75-3A8E-4813-9C98-B118D80567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54563" y="1407584"/>
            <a:ext cx="3293532" cy="2470149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7D6049C9-1DDB-4CC1-B1B8-1D6A147050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1622" y="3628729"/>
            <a:ext cx="2316367" cy="308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4698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24B11F-0ABA-4045-A714-F8A382321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00" y="102659"/>
            <a:ext cx="4758267" cy="760942"/>
          </a:xfrm>
        </p:spPr>
        <p:txBody>
          <a:bodyPr/>
          <a:lstStyle/>
          <a:p>
            <a:r>
              <a:rPr lang="cs-CZ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Překonáváme strach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DFFBA06D-21A3-422D-BD23-41C9B759A8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16" y="2600325"/>
            <a:ext cx="3094830" cy="4126441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4AD67B96-D63B-4C5B-BD6C-10C63B7847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717" y="775759"/>
            <a:ext cx="2546350" cy="3395133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7317BCEE-0DBF-42FB-B19B-A8B8C76B60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74" y="2600325"/>
            <a:ext cx="3094830" cy="4126440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D90434C6-5B7A-4C11-B4C1-CE00BB3AB5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6311" y="270934"/>
            <a:ext cx="3045943" cy="5410200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83A69323-6B30-4B8A-8B0B-8F14E7A93E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96931" y="250892"/>
            <a:ext cx="2985796" cy="2746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5013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843E808B-8F27-4330-9923-95C7A5D47F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322" y="402168"/>
            <a:ext cx="4199467" cy="31496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4D511C8F-D557-4DD7-A59B-B2D4B38C5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267" y="178860"/>
            <a:ext cx="4563533" cy="617008"/>
          </a:xfrm>
        </p:spPr>
        <p:txBody>
          <a:bodyPr>
            <a:normAutofit fontScale="90000"/>
          </a:bodyPr>
          <a:lstStyle/>
          <a:p>
            <a:r>
              <a:rPr lang="cs-CZ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Zažíváme úspěch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112B7A6A-8708-4B12-9DB2-7FA99818A7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30849" y="1339984"/>
            <a:ext cx="4352925" cy="3264693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B83C3E98-3A17-4F7F-BDA3-C5497520446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1" t="8539" r="6514" b="5753"/>
          <a:stretch/>
        </p:blipFill>
        <p:spPr>
          <a:xfrm>
            <a:off x="3164363" y="3190874"/>
            <a:ext cx="2423636" cy="3547533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D5E9FCF6-58B3-4823-8630-332C1B6A7C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785" y="3551768"/>
            <a:ext cx="4248852" cy="3186639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15996FE8-84B0-46A8-81B9-B3E17D2D73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365" y="402168"/>
            <a:ext cx="2564368" cy="3604063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1F027FE1-9BDB-48C3-B0BB-FAC8AE5AB84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52" r="14959"/>
          <a:stretch/>
        </p:blipFill>
        <p:spPr>
          <a:xfrm rot="5400000">
            <a:off x="9657292" y="4398432"/>
            <a:ext cx="3064933" cy="1615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0174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ek 12">
            <a:extLst>
              <a:ext uri="{FF2B5EF4-FFF2-40B4-BE49-F238E27FC236}">
                <a16:creationId xmlns:a16="http://schemas.microsoft.com/office/drawing/2014/main" id="{815F0C38-86FE-4585-B5EB-04654ECFE4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8197" y="365126"/>
            <a:ext cx="3060700" cy="4080933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980191D-52D8-40CB-A74C-2C6579FCE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3014133" cy="617008"/>
          </a:xfrm>
        </p:spPr>
        <p:txBody>
          <a:bodyPr>
            <a:normAutofit fontScale="90000"/>
          </a:bodyPr>
          <a:lstStyle/>
          <a:p>
            <a:r>
              <a:rPr lang="cs-CZ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Objevujeme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66BE018D-B49F-450B-B9F6-B303398E74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7015" y="1416470"/>
            <a:ext cx="3474683" cy="2606012"/>
          </a:xfr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4CA6727D-1092-42AB-A14A-3CB73052C4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190" y="982134"/>
            <a:ext cx="2479150" cy="3716867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0F1B09EB-88DE-4D0C-B003-732354FB8B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77094" y="4165425"/>
            <a:ext cx="2987322" cy="2240491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48FD3EA0-185B-49C0-864A-135FF6A628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682" y="3508373"/>
            <a:ext cx="1785710" cy="3270959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6C8A9644-2A8F-4746-9CC0-C9696EBB28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68863" y="2800040"/>
            <a:ext cx="4418076" cy="331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710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33F73A-EDAD-4366-935D-DAAD9999F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2431"/>
            <a:ext cx="5590592" cy="558606"/>
          </a:xfrm>
        </p:spPr>
        <p:txBody>
          <a:bodyPr>
            <a:normAutofit fontScale="90000"/>
          </a:bodyPr>
          <a:lstStyle/>
          <a:p>
            <a:r>
              <a:rPr lang="cs-CZ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Ukazujeme život v praxi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9C49D7F5-743D-45F3-955C-B5D3E3D734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13" y="799257"/>
            <a:ext cx="2448683" cy="4351338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FFF24680-8DD9-40CF-8CC1-1A511ECDD4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57" y="3051110"/>
            <a:ext cx="2073401" cy="3684459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B30A7503-06D2-4DF4-BB7B-05C83AFA34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57" y="799257"/>
            <a:ext cx="3761839" cy="2821379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EEDCB01E-9C71-4436-BE7B-68EF4BDFD6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28028" y="3641619"/>
            <a:ext cx="3535943" cy="2651957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19117A90-CC1B-4F2E-A595-1CBD553CC25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24"/>
          <a:stretch/>
        </p:blipFill>
        <p:spPr>
          <a:xfrm>
            <a:off x="6651093" y="799257"/>
            <a:ext cx="5452500" cy="2747963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E42BE92E-7657-4A4D-8A31-CD1F72E2DA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1605" y="3429000"/>
            <a:ext cx="2482361" cy="3310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5261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D8ACA9-5BC9-49EA-88BB-4D9659BF6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57" y="0"/>
            <a:ext cx="2595465" cy="567936"/>
          </a:xfrm>
        </p:spPr>
        <p:txBody>
          <a:bodyPr>
            <a:normAutofit fontScale="90000"/>
          </a:bodyPr>
          <a:lstStyle/>
          <a:p>
            <a:r>
              <a:rPr lang="cs-CZ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Cestujeme 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918BE3B3-B884-4A3D-B435-11F8FF0162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57" y="649968"/>
            <a:ext cx="3947972" cy="2960979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1425ACC9-80F3-4046-AD2D-47BC5FFE79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37" y="3158412"/>
            <a:ext cx="2571750" cy="342900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C3910578-90F4-4C86-9780-B73955576E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62534" y="2534751"/>
            <a:ext cx="4631612" cy="3473709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559EE734-369B-4977-BCC4-504E3A587E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92"/>
          <a:stretch/>
        </p:blipFill>
        <p:spPr>
          <a:xfrm>
            <a:off x="4217695" y="1127975"/>
            <a:ext cx="3473710" cy="5459437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A7BE0DF3-7B09-437E-91C9-F76B6DFC22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8978" y="349582"/>
            <a:ext cx="3473710" cy="2605283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57FE9D0B-3A51-4D1A-9E87-98374E5D7D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076" y="270588"/>
            <a:ext cx="3208521" cy="2406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2254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562480-C3B9-4332-BF04-40617DC4C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400" y="174095"/>
            <a:ext cx="2108200" cy="506942"/>
          </a:xfrm>
        </p:spPr>
        <p:txBody>
          <a:bodyPr>
            <a:normAutofit fontScale="90000"/>
          </a:bodyPr>
          <a:lstStyle/>
          <a:p>
            <a:r>
              <a:rPr lang="cs-CZ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Tvoříme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B71035C5-E20C-4F76-8265-09DA050190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475" y="681037"/>
            <a:ext cx="4414249" cy="2475442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E8ECB12B-7266-4E4D-A537-25BC0453BA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8883" y="174095"/>
            <a:ext cx="2633717" cy="3513667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8AA5F6EC-D609-46F2-94C0-5F5F378945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2747963"/>
            <a:ext cx="2244814" cy="3429000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3E2D650C-327C-4882-8EE3-1566B19D55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487" y="2633132"/>
            <a:ext cx="3297028" cy="4160275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486F6928-75AF-4458-A704-41CCBAC229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999" y="3068638"/>
            <a:ext cx="2711450" cy="3615267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0625F8AF-7125-405C-AE9B-4ED36FB841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93610" y="644913"/>
            <a:ext cx="3766542" cy="2824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7760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2DCDFB-41D7-4172-A371-4FF0FF4CA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638675"/>
          </a:xfrm>
        </p:spPr>
        <p:txBody>
          <a:bodyPr>
            <a:normAutofit/>
          </a:bodyPr>
          <a:lstStyle/>
          <a:p>
            <a:pPr algn="ctr"/>
            <a:r>
              <a:rPr lang="cs-CZ" sz="6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Tak to jsme my Základní škola, Plzeň, Podmostní 1</a:t>
            </a:r>
          </a:p>
        </p:txBody>
      </p:sp>
    </p:spTree>
    <p:extLst>
      <p:ext uri="{BB962C8B-B14F-4D97-AF65-F5344CB8AC3E}">
        <p14:creationId xmlns:p14="http://schemas.microsoft.com/office/powerpoint/2010/main" val="16337904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</TotalTime>
  <Words>156</Words>
  <Application>Microsoft Office PowerPoint</Application>
  <PresentationFormat>Širokoúhlá obrazovka</PresentationFormat>
  <Paragraphs>20</Paragraphs>
  <Slides>20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Freestyle Script</vt:lpstr>
      <vt:lpstr>Motiv Office</vt:lpstr>
      <vt:lpstr>Představení naší školy</vt:lpstr>
      <vt:lpstr>Hlavní budova s ředitelstvím je v Podmostní ulici v centru města</vt:lpstr>
      <vt:lpstr>Odloučené pracoviště je v Tachovské 19 v Bolevci u konečné tramvaje č.1</vt:lpstr>
      <vt:lpstr>V Podmostní máme vlastní školní jídelnu</vt:lpstr>
      <vt:lpstr>Historická budova prošla celkovou rekonstrukcí v roce 2021-2023</vt:lpstr>
      <vt:lpstr>Jsme školou zřizovanou podle §16 odst. 9 školského zákona. Vzděláváme žáky s lehkým mentálním postižením a máme i program pro žáky se středně těžkým mentálním postižením I.díl.</vt:lpstr>
      <vt:lpstr>Pracoviště Podmostní 1 je skvěle dostupné pro žáky z centra města.</vt:lpstr>
      <vt:lpstr>Pracoviště Tachovská 19 využívají i žáci z Plzně severu, kteří oceňují dopravní dostupnost.</vt:lpstr>
      <vt:lpstr>Pro žáky jsme více než jen škola, jsme místem bezpečí, podpory a zážitků, které jsou často nedostupné.</vt:lpstr>
      <vt:lpstr>S dětmi  Vaříme </vt:lpstr>
      <vt:lpstr>Sportujeme</vt:lpstr>
      <vt:lpstr>Plaveme</vt:lpstr>
      <vt:lpstr>Zkoušíme nové věci</vt:lpstr>
      <vt:lpstr>Překonáváme strach</vt:lpstr>
      <vt:lpstr>Zažíváme úspěch</vt:lpstr>
      <vt:lpstr>Objevujeme</vt:lpstr>
      <vt:lpstr>Ukazujeme život v praxi</vt:lpstr>
      <vt:lpstr>Cestujeme </vt:lpstr>
      <vt:lpstr>Tvoříme</vt:lpstr>
      <vt:lpstr>Tak to jsme my Základní škola, Plzeň, Podmostní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Základní škola, Plzeň, Podmostní 1</dc:creator>
  <cp:lastModifiedBy>Základní škola, Plzeň, Podmostní 1</cp:lastModifiedBy>
  <cp:revision>23</cp:revision>
  <dcterms:created xsi:type="dcterms:W3CDTF">2026-04-24T07:11:08Z</dcterms:created>
  <dcterms:modified xsi:type="dcterms:W3CDTF">2026-04-27T11:20:35Z</dcterms:modified>
</cp:coreProperties>
</file>